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24" autoAdjust="0"/>
    <p:restoredTop sz="94660"/>
  </p:normalViewPr>
  <p:slideViewPr>
    <p:cSldViewPr>
      <p:cViewPr varScale="1">
        <p:scale>
          <a:sx n="45" d="100"/>
          <a:sy n="45" d="100"/>
        </p:scale>
        <p:origin x="-124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6EBD3-D8C2-4F39-91A1-550F02C9002C}" type="datetimeFigureOut">
              <a:rPr lang="fr-CA" smtClean="0"/>
              <a:t>2012-11-02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F508A-2A2E-497B-A93F-594FE33C2D76}" type="slidenum">
              <a:rPr lang="fr-CA" smtClean="0"/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6EBD3-D8C2-4F39-91A1-550F02C9002C}" type="datetimeFigureOut">
              <a:rPr lang="fr-CA" smtClean="0"/>
              <a:t>2012-11-02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F508A-2A2E-497B-A93F-594FE33C2D76}" type="slidenum">
              <a:rPr lang="fr-CA" smtClean="0"/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6EBD3-D8C2-4F39-91A1-550F02C9002C}" type="datetimeFigureOut">
              <a:rPr lang="fr-CA" smtClean="0"/>
              <a:t>2012-11-02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F508A-2A2E-497B-A93F-594FE33C2D76}" type="slidenum">
              <a:rPr lang="fr-CA" smtClean="0"/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6EBD3-D8C2-4F39-91A1-550F02C9002C}" type="datetimeFigureOut">
              <a:rPr lang="fr-CA" smtClean="0"/>
              <a:t>2012-11-02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F508A-2A2E-497B-A93F-594FE33C2D76}" type="slidenum">
              <a:rPr lang="fr-CA" smtClean="0"/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6EBD3-D8C2-4F39-91A1-550F02C9002C}" type="datetimeFigureOut">
              <a:rPr lang="fr-CA" smtClean="0"/>
              <a:t>2012-11-02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F508A-2A2E-497B-A93F-594FE33C2D76}" type="slidenum">
              <a:rPr lang="fr-CA" smtClean="0"/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6EBD3-D8C2-4F39-91A1-550F02C9002C}" type="datetimeFigureOut">
              <a:rPr lang="fr-CA" smtClean="0"/>
              <a:t>2012-11-02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F508A-2A2E-497B-A93F-594FE33C2D76}" type="slidenum">
              <a:rPr lang="fr-CA" smtClean="0"/>
              <a:t>‹#›</a:t>
            </a:fld>
            <a:endParaRPr lang="fr-C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6EBD3-D8C2-4F39-91A1-550F02C9002C}" type="datetimeFigureOut">
              <a:rPr lang="fr-CA" smtClean="0"/>
              <a:t>2012-11-02</a:t>
            </a:fld>
            <a:endParaRPr lang="fr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F508A-2A2E-497B-A93F-594FE33C2D76}" type="slidenum">
              <a:rPr lang="fr-CA" smtClean="0"/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6EBD3-D8C2-4F39-91A1-550F02C9002C}" type="datetimeFigureOut">
              <a:rPr lang="fr-CA" smtClean="0"/>
              <a:t>2012-11-02</a:t>
            </a:fld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F508A-2A2E-497B-A93F-594FE33C2D76}" type="slidenum">
              <a:rPr lang="fr-CA" smtClean="0"/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6EBD3-D8C2-4F39-91A1-550F02C9002C}" type="datetimeFigureOut">
              <a:rPr lang="fr-CA" smtClean="0"/>
              <a:t>2012-11-02</a:t>
            </a:fld>
            <a:endParaRPr lang="fr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F508A-2A2E-497B-A93F-594FE33C2D76}" type="slidenum">
              <a:rPr lang="fr-CA" smtClean="0"/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6EBD3-D8C2-4F39-91A1-550F02C9002C}" type="datetimeFigureOut">
              <a:rPr lang="fr-CA" smtClean="0"/>
              <a:t>2012-11-02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5AF508A-2A2E-497B-A93F-594FE33C2D76}" type="slidenum">
              <a:rPr lang="fr-CA" smtClean="0"/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6EBD3-D8C2-4F39-91A1-550F02C9002C}" type="datetimeFigureOut">
              <a:rPr lang="fr-CA" smtClean="0"/>
              <a:t>2012-11-02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AF508A-2A2E-497B-A93F-594FE33C2D76}" type="slidenum">
              <a:rPr lang="fr-CA" smtClean="0"/>
              <a:t>‹#›</a:t>
            </a:fld>
            <a:endParaRPr lang="fr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FD16EBD3-D8C2-4F39-91A1-550F02C9002C}" type="datetimeFigureOut">
              <a:rPr lang="fr-CA" smtClean="0"/>
              <a:t>2012-11-02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25AF508A-2A2E-497B-A93F-594FE33C2D76}" type="slidenum">
              <a:rPr lang="fr-CA" smtClean="0"/>
              <a:t>‹#›</a:t>
            </a:fld>
            <a:endParaRPr lang="fr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://www.youtube.com/watch?v=4FemMXkw9_U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www.youtube.com/watch?v=EwK9Zjy9h3Q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C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764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371600" y="6477000"/>
            <a:ext cx="2209800" cy="381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919309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>
                <a:solidFill>
                  <a:srgbClr val="FFFFFF"/>
                </a:solidFill>
              </a:rPr>
              <a:t>Description du film</a:t>
            </a:r>
            <a:endParaRPr lang="fr-CA" sz="5400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7520940" cy="3579849"/>
          </a:xfrm>
        </p:spPr>
        <p:txBody>
          <a:bodyPr>
            <a:normAutofit/>
          </a:bodyPr>
          <a:lstStyle/>
          <a:p>
            <a:r>
              <a:rPr lang="fr-CA" sz="3200" dirty="0">
                <a:solidFill>
                  <a:srgbClr val="FFFFFF"/>
                </a:solidFill>
              </a:rPr>
              <a:t>The </a:t>
            </a:r>
            <a:r>
              <a:rPr lang="fr-CA" sz="3200" dirty="0" err="1">
                <a:solidFill>
                  <a:srgbClr val="FFFFFF"/>
                </a:solidFill>
              </a:rPr>
              <a:t>Avengers</a:t>
            </a:r>
            <a:r>
              <a:rPr lang="fr-CA" sz="3200" dirty="0">
                <a:solidFill>
                  <a:srgbClr val="FFFFFF"/>
                </a:solidFill>
              </a:rPr>
              <a:t> est un film sur six héros qui sauve le monde de </a:t>
            </a:r>
            <a:r>
              <a:rPr lang="fr-CA" sz="3200" dirty="0" err="1">
                <a:solidFill>
                  <a:srgbClr val="FFFFFF"/>
                </a:solidFill>
              </a:rPr>
              <a:t>Loki</a:t>
            </a:r>
            <a:r>
              <a:rPr lang="fr-CA" sz="3200" dirty="0">
                <a:solidFill>
                  <a:srgbClr val="FFFFFF"/>
                </a:solidFill>
              </a:rPr>
              <a:t> est son armée étrangère. The </a:t>
            </a:r>
            <a:r>
              <a:rPr lang="fr-CA" sz="3200" dirty="0" err="1">
                <a:solidFill>
                  <a:srgbClr val="FFFFFF"/>
                </a:solidFill>
              </a:rPr>
              <a:t>Avengers</a:t>
            </a:r>
            <a:r>
              <a:rPr lang="fr-CA" sz="3200" dirty="0">
                <a:solidFill>
                  <a:srgbClr val="FFFFFF"/>
                </a:solidFill>
              </a:rPr>
              <a:t> inclure: </a:t>
            </a:r>
            <a:r>
              <a:rPr lang="fr-CA" sz="3200" dirty="0" err="1">
                <a:solidFill>
                  <a:srgbClr val="FFFFFF"/>
                </a:solidFill>
              </a:rPr>
              <a:t>Ironman</a:t>
            </a:r>
            <a:r>
              <a:rPr lang="fr-CA" sz="3200" dirty="0">
                <a:solidFill>
                  <a:srgbClr val="FFFFFF"/>
                </a:solidFill>
              </a:rPr>
              <a:t>, Thor, </a:t>
            </a:r>
            <a:r>
              <a:rPr lang="fr-CA" sz="3200" dirty="0" err="1">
                <a:solidFill>
                  <a:srgbClr val="FFFFFF"/>
                </a:solidFill>
              </a:rPr>
              <a:t>Hulk</a:t>
            </a:r>
            <a:r>
              <a:rPr lang="fr-CA" sz="3200" dirty="0">
                <a:solidFill>
                  <a:srgbClr val="FFFFFF"/>
                </a:solidFill>
              </a:rPr>
              <a:t>, Black </a:t>
            </a:r>
            <a:r>
              <a:rPr lang="fr-CA" sz="3200" dirty="0" err="1">
                <a:solidFill>
                  <a:srgbClr val="FFFFFF"/>
                </a:solidFill>
              </a:rPr>
              <a:t>Widow</a:t>
            </a:r>
            <a:r>
              <a:rPr lang="fr-CA" sz="3200" dirty="0">
                <a:solidFill>
                  <a:srgbClr val="FFFFFF"/>
                </a:solidFill>
              </a:rPr>
              <a:t>, </a:t>
            </a:r>
            <a:r>
              <a:rPr lang="fr-CA" sz="3200" dirty="0" err="1">
                <a:solidFill>
                  <a:srgbClr val="FFFFFF"/>
                </a:solidFill>
              </a:rPr>
              <a:t>Captain</a:t>
            </a:r>
            <a:r>
              <a:rPr lang="fr-CA" sz="3200" dirty="0">
                <a:solidFill>
                  <a:srgbClr val="FFFFFF"/>
                </a:solidFill>
              </a:rPr>
              <a:t> </a:t>
            </a:r>
            <a:r>
              <a:rPr lang="fr-CA" sz="3200" dirty="0" err="1">
                <a:solidFill>
                  <a:srgbClr val="FFFFFF"/>
                </a:solidFill>
              </a:rPr>
              <a:t>America</a:t>
            </a:r>
            <a:r>
              <a:rPr lang="fr-CA" sz="3200" dirty="0">
                <a:solidFill>
                  <a:srgbClr val="FFFFFF"/>
                </a:solidFill>
              </a:rPr>
              <a:t>, </a:t>
            </a:r>
            <a:r>
              <a:rPr lang="fr-CA" sz="3200" dirty="0" err="1">
                <a:solidFill>
                  <a:srgbClr val="FFFFFF"/>
                </a:solidFill>
              </a:rPr>
              <a:t>Hawkeye</a:t>
            </a:r>
            <a:r>
              <a:rPr lang="fr-CA" sz="3200" dirty="0">
                <a:solidFill>
                  <a:srgbClr val="FFFFFF"/>
                </a:solidFill>
              </a:rPr>
              <a:t>. Le </a:t>
            </a:r>
            <a:r>
              <a:rPr lang="fr-CA" sz="3200" dirty="0" err="1">
                <a:solidFill>
                  <a:srgbClr val="FFFFFF"/>
                </a:solidFill>
              </a:rPr>
              <a:t>Avengers</a:t>
            </a:r>
            <a:r>
              <a:rPr lang="fr-CA" sz="3200" dirty="0">
                <a:solidFill>
                  <a:srgbClr val="FFFFFF"/>
                </a:solidFill>
              </a:rPr>
              <a:t> travailler ensemble pour essayer de vaincre </a:t>
            </a:r>
            <a:r>
              <a:rPr lang="fr-CA" sz="3200" dirty="0" err="1">
                <a:solidFill>
                  <a:srgbClr val="FFFFFF"/>
                </a:solidFill>
              </a:rPr>
              <a:t>Loki</a:t>
            </a:r>
            <a:r>
              <a:rPr lang="fr-CA" sz="3200" dirty="0">
                <a:solidFill>
                  <a:srgbClr val="FFFFFF"/>
                </a:solidFill>
              </a:rPr>
              <a:t>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4267200"/>
            <a:ext cx="3886200" cy="2422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5182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err="1" smtClean="0">
                <a:solidFill>
                  <a:srgbClr val="FFFFFF"/>
                </a:solidFill>
              </a:rPr>
              <a:t>évaluation</a:t>
            </a:r>
            <a:endParaRPr lang="fr-CA" sz="5400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FFFFFF"/>
                </a:solidFill>
              </a:rPr>
              <a:t>   Le </a:t>
            </a:r>
            <a:r>
              <a:rPr lang="en-US" sz="3600" dirty="0" err="1" smtClean="0">
                <a:solidFill>
                  <a:srgbClr val="FFFFFF"/>
                </a:solidFill>
              </a:rPr>
              <a:t>évaluation</a:t>
            </a:r>
            <a:r>
              <a:rPr lang="en-US" sz="3600" dirty="0" smtClean="0">
                <a:solidFill>
                  <a:srgbClr val="FFFFFF"/>
                </a:solidFill>
              </a:rPr>
              <a:t> de “The Avengers” par </a:t>
            </a:r>
            <a:r>
              <a:rPr lang="en-US" sz="3600" dirty="0" err="1" smtClean="0">
                <a:solidFill>
                  <a:srgbClr val="FFFFFF"/>
                </a:solidFill>
              </a:rPr>
              <a:t>Jatly</a:t>
            </a:r>
            <a:r>
              <a:rPr lang="en-US" sz="3600" dirty="0" smtClean="0">
                <a:solidFill>
                  <a:srgbClr val="FFFFFF"/>
                </a:solidFill>
              </a:rPr>
              <a:t>, </a:t>
            </a:r>
            <a:r>
              <a:rPr lang="en-US" sz="3600" dirty="0" smtClean="0">
                <a:solidFill>
                  <a:srgbClr val="FFFFFF"/>
                </a:solidFill>
              </a:rPr>
              <a:t>McKenzie</a:t>
            </a:r>
            <a:r>
              <a:rPr lang="en-US" sz="3600" dirty="0" smtClean="0">
                <a:solidFill>
                  <a:srgbClr val="FFFFFF"/>
                </a:solidFill>
              </a:rPr>
              <a:t>, Anthony et </a:t>
            </a:r>
            <a:r>
              <a:rPr lang="en-US" sz="3600" dirty="0" err="1" smtClean="0">
                <a:solidFill>
                  <a:srgbClr val="FFFFFF"/>
                </a:solidFill>
              </a:rPr>
              <a:t>moi</a:t>
            </a:r>
            <a:r>
              <a:rPr lang="en-US" sz="3600" dirty="0" smtClean="0">
                <a:solidFill>
                  <a:srgbClr val="FFFFFF"/>
                </a:solidFill>
              </a:rPr>
              <a:t> </a:t>
            </a:r>
            <a:r>
              <a:rPr lang="en-US" sz="3600" dirty="0" err="1" smtClean="0">
                <a:solidFill>
                  <a:srgbClr val="FFFFFF"/>
                </a:solidFill>
              </a:rPr>
              <a:t>est</a:t>
            </a:r>
            <a:r>
              <a:rPr lang="en-US" sz="3600" dirty="0" smtClean="0">
                <a:solidFill>
                  <a:srgbClr val="FFFFFF"/>
                </a:solidFill>
              </a:rPr>
              <a:t> </a:t>
            </a:r>
            <a:r>
              <a:rPr lang="en-US" sz="3600" dirty="0" smtClean="0">
                <a:solidFill>
                  <a:srgbClr val="FFFFFF"/>
                </a:solidFill>
              </a:rPr>
              <a:t>4.5 </a:t>
            </a:r>
            <a:r>
              <a:rPr lang="en-US" sz="3600" dirty="0" err="1" smtClean="0">
                <a:solidFill>
                  <a:srgbClr val="FFFFFF"/>
                </a:solidFill>
              </a:rPr>
              <a:t>étoiles</a:t>
            </a:r>
            <a:r>
              <a:rPr lang="en-US" sz="3600" dirty="0" smtClean="0">
                <a:solidFill>
                  <a:srgbClr val="FFFFFF"/>
                </a:solidFill>
              </a:rPr>
              <a:t>.</a:t>
            </a:r>
            <a:endParaRPr lang="fr-CA" sz="3600" dirty="0">
              <a:solidFill>
                <a:srgbClr val="FFFFFF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748" r="100000">
                        <a14:foregroundMark x1="8598" y1="54545" x2="8598" y2="54545"/>
                        <a14:foregroundMark x1="28785" y1="60000" x2="28785" y2="60000"/>
                        <a14:foregroundMark x1="49533" y1="54545" x2="49533" y2="54545"/>
                        <a14:foregroundMark x1="70467" y1="50000" x2="70467" y2="5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276600"/>
            <a:ext cx="7580250" cy="1558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165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err="1" smtClean="0">
                <a:solidFill>
                  <a:srgbClr val="FFFFFF"/>
                </a:solidFill>
              </a:rPr>
              <a:t>Faits</a:t>
            </a:r>
            <a:r>
              <a:rPr lang="en-US" sz="5400" dirty="0" smtClean="0">
                <a:solidFill>
                  <a:srgbClr val="FFFFFF"/>
                </a:solidFill>
              </a:rPr>
              <a:t> </a:t>
            </a:r>
            <a:r>
              <a:rPr lang="en-US" sz="5400" dirty="0" err="1" smtClean="0">
                <a:solidFill>
                  <a:srgbClr val="FFFFFF"/>
                </a:solidFill>
              </a:rPr>
              <a:t>intéressants</a:t>
            </a:r>
            <a:endParaRPr lang="fr-CA" sz="5400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en-US" sz="2800" dirty="0" smtClean="0">
                <a:solidFill>
                  <a:srgbClr val="FFFFFF"/>
                </a:solidFill>
              </a:rPr>
              <a:t>Les premiers Avengers </a:t>
            </a:r>
            <a:r>
              <a:rPr lang="en-US" sz="2800" dirty="0" err="1" smtClean="0">
                <a:solidFill>
                  <a:srgbClr val="FFFFFF"/>
                </a:solidFill>
              </a:rPr>
              <a:t>été</a:t>
            </a:r>
            <a:r>
              <a:rPr lang="en-US" sz="2800" dirty="0" smtClean="0">
                <a:solidFill>
                  <a:srgbClr val="FFFFFF"/>
                </a:solidFill>
              </a:rPr>
              <a:t> Ironman, Thor, Hulk,  Ant-man et Wasp</a:t>
            </a:r>
          </a:p>
          <a:p>
            <a:pPr marL="514350" indent="-514350">
              <a:buAutoNum type="arabicPeriod"/>
            </a:pPr>
            <a:r>
              <a:rPr lang="en-US" sz="2800" dirty="0" smtClean="0">
                <a:solidFill>
                  <a:srgbClr val="FFFFFF"/>
                </a:solidFill>
              </a:rPr>
              <a:t>“The Avengers” </a:t>
            </a:r>
            <a:r>
              <a:rPr lang="fr-CA" sz="2800" dirty="0" smtClean="0">
                <a:solidFill>
                  <a:srgbClr val="FFFFFF"/>
                </a:solidFill>
              </a:rPr>
              <a:t>est </a:t>
            </a:r>
            <a:r>
              <a:rPr lang="fr-CA" sz="2800" dirty="0">
                <a:solidFill>
                  <a:srgbClr val="FFFFFF"/>
                </a:solidFill>
              </a:rPr>
              <a:t>basé sur la bandes dessinées </a:t>
            </a:r>
            <a:r>
              <a:rPr lang="fr-CA" sz="2800" dirty="0" err="1">
                <a:solidFill>
                  <a:srgbClr val="FFFFFF"/>
                </a:solidFill>
              </a:rPr>
              <a:t>Marvel</a:t>
            </a:r>
            <a:r>
              <a:rPr lang="fr-CA" sz="2800" dirty="0">
                <a:solidFill>
                  <a:srgbClr val="FFFFFF"/>
                </a:solidFill>
              </a:rPr>
              <a:t> créé par Stan Lee et Jack </a:t>
            </a:r>
            <a:r>
              <a:rPr lang="fr-CA" sz="2800" dirty="0" err="1">
                <a:solidFill>
                  <a:srgbClr val="FFFFFF"/>
                </a:solidFill>
              </a:rPr>
              <a:t>Kirby</a:t>
            </a:r>
            <a:r>
              <a:rPr lang="fr-CA" sz="2800" dirty="0">
                <a:solidFill>
                  <a:srgbClr val="FFFFFF"/>
                </a:solidFill>
              </a:rPr>
              <a:t>. </a:t>
            </a:r>
            <a:endParaRPr lang="fr-CA" sz="2800" dirty="0" smtClean="0">
              <a:solidFill>
                <a:srgbClr val="FFFFFF"/>
              </a:solidFill>
            </a:endParaRPr>
          </a:p>
          <a:p>
            <a:pPr marL="514350" indent="-514350">
              <a:buAutoNum type="arabicPeriod"/>
            </a:pPr>
            <a:r>
              <a:rPr lang="fr-CA" sz="2800" dirty="0" smtClean="0">
                <a:solidFill>
                  <a:srgbClr val="FFFFFF"/>
                </a:solidFill>
              </a:rPr>
              <a:t>Le </a:t>
            </a:r>
            <a:r>
              <a:rPr lang="fr-CA" sz="2800" dirty="0">
                <a:solidFill>
                  <a:srgbClr val="FFFFFF"/>
                </a:solidFill>
              </a:rPr>
              <a:t>premier "</a:t>
            </a:r>
            <a:r>
              <a:rPr lang="fr-CA" sz="2800" dirty="0" err="1">
                <a:solidFill>
                  <a:srgbClr val="FFFFFF"/>
                </a:solidFill>
              </a:rPr>
              <a:t>Avengers</a:t>
            </a:r>
            <a:r>
              <a:rPr lang="fr-CA" sz="2800" dirty="0">
                <a:solidFill>
                  <a:srgbClr val="FFFFFF"/>
                </a:solidFill>
              </a:rPr>
              <a:t>" bandes </a:t>
            </a:r>
            <a:endParaRPr lang="fr-CA" sz="2800" dirty="0" smtClean="0">
              <a:solidFill>
                <a:srgbClr val="FFFFFF"/>
              </a:solidFill>
            </a:endParaRPr>
          </a:p>
          <a:p>
            <a:pPr marL="0" indent="0"/>
            <a:r>
              <a:rPr lang="fr-CA" sz="2800" dirty="0" smtClean="0">
                <a:solidFill>
                  <a:srgbClr val="FFFFFF"/>
                </a:solidFill>
              </a:rPr>
              <a:t>dessinées </a:t>
            </a:r>
            <a:r>
              <a:rPr lang="fr-CA" sz="2800" dirty="0">
                <a:solidFill>
                  <a:srgbClr val="FFFFFF"/>
                </a:solidFill>
              </a:rPr>
              <a:t>a été publiée en </a:t>
            </a:r>
            <a:endParaRPr lang="fr-CA" sz="2800" dirty="0" smtClean="0">
              <a:solidFill>
                <a:srgbClr val="FFFFFF"/>
              </a:solidFill>
            </a:endParaRPr>
          </a:p>
          <a:p>
            <a:pPr marL="0" indent="0"/>
            <a:r>
              <a:rPr lang="fr-CA" sz="2800" dirty="0" smtClean="0">
                <a:solidFill>
                  <a:srgbClr val="FFFFFF"/>
                </a:solidFill>
              </a:rPr>
              <a:t>septembre </a:t>
            </a:r>
            <a:r>
              <a:rPr lang="fr-CA" sz="2800" dirty="0">
                <a:solidFill>
                  <a:srgbClr val="FFFFFF"/>
                </a:solidFill>
              </a:rPr>
              <a:t>1963.</a:t>
            </a:r>
            <a:endParaRPr lang="en-US" sz="2800" dirty="0" smtClean="0">
              <a:solidFill>
                <a:srgbClr val="FFFFFF"/>
              </a:solidFill>
            </a:endParaRPr>
          </a:p>
          <a:p>
            <a:pPr marL="514350" indent="-514350">
              <a:buAutoNum type="arabicPeriod"/>
            </a:pPr>
            <a:endParaRPr lang="fr-CA" sz="2800" dirty="0">
              <a:solidFill>
                <a:srgbClr val="FFFFFF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154" y="3450265"/>
            <a:ext cx="2624027" cy="3146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4744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err="1" smtClean="0">
                <a:solidFill>
                  <a:srgbClr val="FFFFFF"/>
                </a:solidFill>
              </a:rPr>
              <a:t>Commericialisatio</a:t>
            </a:r>
            <a:r>
              <a:rPr lang="en-US" sz="4400" dirty="0" err="1">
                <a:solidFill>
                  <a:srgbClr val="FFFFFF"/>
                </a:solidFill>
              </a:rPr>
              <a:t>n</a:t>
            </a:r>
            <a:endParaRPr lang="fr-CA" sz="4400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09600"/>
            <a:ext cx="7520940" cy="3579849"/>
          </a:xfrm>
        </p:spPr>
        <p:txBody>
          <a:bodyPr>
            <a:normAutofit/>
          </a:bodyPr>
          <a:lstStyle/>
          <a:p>
            <a:endParaRPr lang="fr-CA" sz="3200" dirty="0">
              <a:hlinkClick r:id="rId2"/>
            </a:endParaRPr>
          </a:p>
          <a:p>
            <a:endParaRPr lang="fr-CA" sz="3200" dirty="0" smtClean="0">
              <a:hlinkClick r:id="rId2"/>
            </a:endParaRPr>
          </a:p>
          <a:p>
            <a:endParaRPr lang="fr-CA" sz="3200" dirty="0">
              <a:hlinkClick r:id="rId2"/>
            </a:endParaRPr>
          </a:p>
          <a:p>
            <a:endParaRPr lang="fr-CA" sz="3200" dirty="0" smtClean="0">
              <a:hlinkClick r:id="rId2"/>
            </a:endParaRPr>
          </a:p>
          <a:p>
            <a:r>
              <a:rPr lang="fr-CA" sz="3200" dirty="0" smtClean="0">
                <a:hlinkClick r:id="rId2"/>
              </a:rPr>
              <a:t>http</a:t>
            </a:r>
            <a:r>
              <a:rPr lang="fr-CA" sz="3200" dirty="0">
                <a:hlinkClick r:id="rId2"/>
              </a:rPr>
              <a:t>://</a:t>
            </a:r>
            <a:r>
              <a:rPr lang="fr-CA" sz="3200" dirty="0" smtClean="0">
                <a:hlinkClick r:id="rId2"/>
              </a:rPr>
              <a:t>www.youtube.com/watch?v=4FemMXkw9_U</a:t>
            </a:r>
            <a:endParaRPr lang="fr-CA" sz="3200" dirty="0" smtClean="0"/>
          </a:p>
          <a:p>
            <a:endParaRPr lang="fr-CA" dirty="0"/>
          </a:p>
        </p:txBody>
      </p:sp>
      <p:sp>
        <p:nvSpPr>
          <p:cNvPr id="4" name="Rectangle 3"/>
          <p:cNvSpPr/>
          <p:nvPr/>
        </p:nvSpPr>
        <p:spPr>
          <a:xfrm>
            <a:off x="838200" y="1344289"/>
            <a:ext cx="71628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CA" sz="4000" dirty="0">
                <a:solidFill>
                  <a:srgbClr val="FFFFFF"/>
                </a:solidFill>
              </a:rPr>
              <a:t>Un produit </a:t>
            </a:r>
            <a:r>
              <a:rPr lang="fr-CA" sz="4000" dirty="0" err="1">
                <a:solidFill>
                  <a:srgbClr val="FFFFFF"/>
                </a:solidFill>
              </a:rPr>
              <a:t>utilize</a:t>
            </a:r>
            <a:r>
              <a:rPr lang="fr-CA" sz="4000" dirty="0">
                <a:solidFill>
                  <a:srgbClr val="FFFFFF"/>
                </a:solidFill>
              </a:rPr>
              <a:t> dans les film </a:t>
            </a:r>
            <a:r>
              <a:rPr lang="fr-CA" sz="4000" dirty="0" err="1">
                <a:solidFill>
                  <a:srgbClr val="FFFFFF"/>
                </a:solidFill>
              </a:rPr>
              <a:t>avenger</a:t>
            </a:r>
            <a:r>
              <a:rPr lang="fr-CA" sz="4000" dirty="0">
                <a:solidFill>
                  <a:srgbClr val="FFFFFF"/>
                </a:solidFill>
              </a:rPr>
              <a:t> est </a:t>
            </a:r>
            <a:r>
              <a:rPr lang="fr-CA" sz="4000" dirty="0" err="1">
                <a:solidFill>
                  <a:srgbClr val="FFFFFF"/>
                </a:solidFill>
              </a:rPr>
              <a:t>Acura</a:t>
            </a:r>
            <a:r>
              <a:rPr lang="fr-CA" sz="4000" dirty="0">
                <a:solidFill>
                  <a:srgbClr val="FFFFFF"/>
                </a:solidFill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3708593"/>
            <a:ext cx="4800600" cy="3194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259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z="4800" dirty="0" err="1">
                <a:solidFill>
                  <a:srgbClr val="FFFFFF"/>
                </a:solidFill>
              </a:rPr>
              <a:t>Commericialisation</a:t>
            </a:r>
            <a:endParaRPr lang="fr-CA" sz="4800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FFFFFF"/>
                </a:solidFill>
              </a:rPr>
              <a:t>Il y a beaucoup de </a:t>
            </a:r>
            <a:r>
              <a:rPr lang="en-US" sz="3200" dirty="0" err="1" smtClean="0">
                <a:solidFill>
                  <a:srgbClr val="FFFFFF"/>
                </a:solidFill>
              </a:rPr>
              <a:t>commericialisation</a:t>
            </a:r>
            <a:r>
              <a:rPr lang="en-US" sz="3200" dirty="0" smtClean="0">
                <a:solidFill>
                  <a:srgbClr val="FFFFFF"/>
                </a:solidFill>
              </a:rPr>
              <a:t> </a:t>
            </a:r>
            <a:r>
              <a:rPr lang="en-US" sz="3200" dirty="0" err="1" smtClean="0">
                <a:solidFill>
                  <a:srgbClr val="FFFFFF"/>
                </a:solidFill>
              </a:rPr>
              <a:t>externe</a:t>
            </a:r>
            <a:r>
              <a:rPr lang="en-US" sz="3200" dirty="0" smtClean="0">
                <a:solidFill>
                  <a:srgbClr val="FFFFFF"/>
                </a:solidFill>
              </a:rPr>
              <a:t> </a:t>
            </a:r>
            <a:r>
              <a:rPr lang="en-US" sz="3200" dirty="0" err="1" smtClean="0">
                <a:solidFill>
                  <a:srgbClr val="FFFFFF"/>
                </a:solidFill>
              </a:rPr>
              <a:t>dans</a:t>
            </a:r>
            <a:r>
              <a:rPr lang="en-US" sz="3200" dirty="0" smtClean="0">
                <a:solidFill>
                  <a:srgbClr val="FFFFFF"/>
                </a:solidFill>
              </a:rPr>
              <a:t> “The Avengers” </a:t>
            </a:r>
            <a:r>
              <a:rPr lang="en-US" sz="3200" dirty="0" err="1" smtClean="0">
                <a:solidFill>
                  <a:srgbClr val="FFFFFF"/>
                </a:solidFill>
              </a:rPr>
              <a:t>comme</a:t>
            </a:r>
            <a:r>
              <a:rPr lang="en-US" sz="3200" dirty="0" smtClean="0">
                <a:solidFill>
                  <a:srgbClr val="FFFFFF"/>
                </a:solidFill>
              </a:rPr>
              <a:t> le t-shirt et le lunchbox</a:t>
            </a:r>
            <a:endParaRPr lang="fr-CA" sz="3200" dirty="0">
              <a:solidFill>
                <a:srgbClr val="FFFFFF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94" b="89753" l="0" r="8975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2895600"/>
            <a:ext cx="3305175" cy="330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101" b="9749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702718"/>
            <a:ext cx="3956952" cy="3690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1535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65760"/>
            <a:ext cx="8451112" cy="548640"/>
          </a:xfrm>
        </p:spPr>
        <p:txBody>
          <a:bodyPr/>
          <a:lstStyle/>
          <a:p>
            <a:r>
              <a:rPr lang="en-US" sz="6600" b="1" dirty="0" smtClean="0">
                <a:solidFill>
                  <a:srgbClr val="FFFFFF"/>
                </a:solidFill>
                <a:latin typeface="Comic Sans MS" pitchFamily="66" charset="0"/>
              </a:rPr>
              <a:t>Le style de film</a:t>
            </a:r>
            <a:endParaRPr lang="fr-CA" sz="6600" b="1" dirty="0">
              <a:solidFill>
                <a:srgbClr val="FFFFFF"/>
              </a:solidFill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Comic Sans MS" pitchFamily="66" charset="0"/>
              </a:rPr>
              <a:t>  </a:t>
            </a:r>
            <a:r>
              <a:rPr lang="en-US" sz="3200" dirty="0" smtClean="0">
                <a:solidFill>
                  <a:srgbClr val="FFFFFF"/>
                </a:solidFill>
                <a:latin typeface="Comic Sans MS" pitchFamily="66" charset="0"/>
              </a:rPr>
              <a:t>Le style de film de The    Avengers </a:t>
            </a:r>
            <a:r>
              <a:rPr lang="en-US" sz="3200" dirty="0" err="1" smtClean="0">
                <a:solidFill>
                  <a:srgbClr val="FFFFFF"/>
                </a:solidFill>
                <a:latin typeface="Comic Sans MS" pitchFamily="66" charset="0"/>
              </a:rPr>
              <a:t>est</a:t>
            </a:r>
            <a:r>
              <a:rPr lang="en-US" sz="3200" dirty="0" smtClean="0">
                <a:solidFill>
                  <a:srgbClr val="FFFFFF"/>
                </a:solidFill>
                <a:latin typeface="Comic Sans MS" pitchFamily="66" charset="0"/>
              </a:rPr>
              <a:t> </a:t>
            </a:r>
            <a:r>
              <a:rPr lang="en-US" sz="3200" dirty="0" err="1" smtClean="0">
                <a:solidFill>
                  <a:srgbClr val="FFFFFF"/>
                </a:solidFill>
                <a:latin typeface="Comic Sans MS" pitchFamily="66" charset="0"/>
              </a:rPr>
              <a:t>l’action</a:t>
            </a:r>
            <a:r>
              <a:rPr lang="en-US" sz="3200" dirty="0" smtClean="0">
                <a:solidFill>
                  <a:srgbClr val="FFFFFF"/>
                </a:solidFill>
                <a:latin typeface="Comic Sans MS" pitchFamily="66" charset="0"/>
              </a:rPr>
              <a:t>.</a:t>
            </a:r>
            <a:endParaRPr lang="fr-CA" sz="3200" dirty="0">
              <a:solidFill>
                <a:srgbClr val="FFFFFF"/>
              </a:solidFill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133600"/>
            <a:ext cx="8222512" cy="4505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7822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omic Sans MS" pitchFamily="66" charset="0"/>
              </a:rPr>
              <a:t>Les </a:t>
            </a:r>
            <a:r>
              <a:rPr lang="en-US" dirty="0" err="1" smtClean="0">
                <a:solidFill>
                  <a:srgbClr val="FFFFFF"/>
                </a:solidFill>
                <a:latin typeface="Comic Sans MS" pitchFamily="66" charset="0"/>
              </a:rPr>
              <a:t>acteurs</a:t>
            </a:r>
            <a:r>
              <a:rPr lang="en-US" dirty="0" smtClean="0">
                <a:solidFill>
                  <a:srgbClr val="FFFFFF"/>
                </a:solidFill>
                <a:latin typeface="Comic Sans MS" pitchFamily="66" charset="0"/>
              </a:rPr>
              <a:t>/</a:t>
            </a:r>
            <a:r>
              <a:rPr lang="en-US" dirty="0" err="1" smtClean="0">
                <a:solidFill>
                  <a:srgbClr val="FFFFFF"/>
                </a:solidFill>
                <a:latin typeface="Comic Sans MS" pitchFamily="66" charset="0"/>
              </a:rPr>
              <a:t>actrices</a:t>
            </a:r>
            <a:endParaRPr lang="fr-CA" dirty="0">
              <a:solidFill>
                <a:srgbClr val="FFFFFF"/>
              </a:solidFill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00628"/>
            <a:ext cx="8610600" cy="3579849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FFFFFF"/>
                </a:solidFill>
                <a:latin typeface="Comic Sans MS" pitchFamily="66" charset="0"/>
              </a:rPr>
              <a:t>Les </a:t>
            </a:r>
            <a:r>
              <a:rPr lang="en-US" sz="2800" dirty="0" err="1" smtClean="0">
                <a:solidFill>
                  <a:srgbClr val="FFFFFF"/>
                </a:solidFill>
                <a:latin typeface="Comic Sans MS" pitchFamily="66" charset="0"/>
              </a:rPr>
              <a:t>acteurs</a:t>
            </a:r>
            <a:r>
              <a:rPr lang="en-US" sz="2800" dirty="0" smtClean="0">
                <a:solidFill>
                  <a:srgbClr val="FFFFFF"/>
                </a:solidFill>
                <a:latin typeface="Comic Sans MS" pitchFamily="66" charset="0"/>
              </a:rPr>
              <a:t> et </a:t>
            </a:r>
            <a:r>
              <a:rPr lang="en-US" sz="2800" dirty="0" err="1" smtClean="0">
                <a:solidFill>
                  <a:srgbClr val="FFFFFF"/>
                </a:solidFill>
                <a:latin typeface="Comic Sans MS" pitchFamily="66" charset="0"/>
              </a:rPr>
              <a:t>actrices</a:t>
            </a:r>
            <a:r>
              <a:rPr lang="en-US" sz="2800" dirty="0" smtClean="0">
                <a:solidFill>
                  <a:srgbClr val="FFFFFF"/>
                </a:solidFill>
                <a:latin typeface="Comic Sans MS" pitchFamily="66" charset="0"/>
              </a:rPr>
              <a:t> </a:t>
            </a:r>
            <a:r>
              <a:rPr lang="en-US" sz="2800" dirty="0" err="1" smtClean="0">
                <a:solidFill>
                  <a:srgbClr val="FFFFFF"/>
                </a:solidFill>
                <a:latin typeface="Comic Sans MS" pitchFamily="66" charset="0"/>
              </a:rPr>
              <a:t>dans</a:t>
            </a:r>
            <a:r>
              <a:rPr lang="en-US" sz="2800" dirty="0" smtClean="0">
                <a:solidFill>
                  <a:srgbClr val="FFFFFF"/>
                </a:solidFill>
                <a:latin typeface="Comic Sans MS" pitchFamily="66" charset="0"/>
              </a:rPr>
              <a:t> “the Avengers” </a:t>
            </a:r>
            <a:r>
              <a:rPr lang="en-US" sz="2800" dirty="0" err="1" smtClean="0">
                <a:solidFill>
                  <a:srgbClr val="FFFFFF"/>
                </a:solidFill>
                <a:latin typeface="Comic Sans MS" pitchFamily="66" charset="0"/>
              </a:rPr>
              <a:t>est</a:t>
            </a:r>
            <a:r>
              <a:rPr lang="en-US" sz="2800" dirty="0" smtClean="0">
                <a:solidFill>
                  <a:srgbClr val="FFFFFF"/>
                </a:solidFill>
                <a:latin typeface="Comic Sans MS" pitchFamily="66" charset="0"/>
              </a:rPr>
              <a:t> </a:t>
            </a:r>
            <a:endParaRPr lang="fr-CA" sz="2800" dirty="0">
              <a:solidFill>
                <a:srgbClr val="FFFFFF"/>
              </a:solidFill>
              <a:latin typeface="Comic Sans MS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7" y="1846521"/>
            <a:ext cx="3581400" cy="2035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370367" y="3923382"/>
            <a:ext cx="404271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Robert Downey Jr.</a:t>
            </a:r>
            <a:endParaRPr lang="en-US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630894"/>
            <a:ext cx="2486806" cy="2646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5061046" y="4169603"/>
            <a:ext cx="297523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Mark </a:t>
            </a:r>
            <a:r>
              <a:rPr lang="en-US" sz="40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Ruffalo</a:t>
            </a:r>
            <a:endParaRPr lang="en-US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40203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365760"/>
            <a:ext cx="9144000" cy="548640"/>
          </a:xfrm>
        </p:spPr>
        <p:txBody>
          <a:bodyPr/>
          <a:lstStyle/>
          <a:p>
            <a:pPr algn="ctr"/>
            <a:r>
              <a:rPr lang="en-US" sz="3600" dirty="0" err="1" smtClean="0">
                <a:solidFill>
                  <a:srgbClr val="FFFFFF"/>
                </a:solidFill>
              </a:rPr>
              <a:t>Autre</a:t>
            </a:r>
            <a:r>
              <a:rPr lang="en-US" sz="3600" dirty="0" smtClean="0">
                <a:solidFill>
                  <a:srgbClr val="FFFFFF"/>
                </a:solidFill>
              </a:rPr>
              <a:t> </a:t>
            </a:r>
            <a:r>
              <a:rPr lang="en-US" sz="3600" dirty="0" err="1" smtClean="0">
                <a:solidFill>
                  <a:srgbClr val="FFFFFF"/>
                </a:solidFill>
              </a:rPr>
              <a:t>acteur</a:t>
            </a:r>
            <a:r>
              <a:rPr lang="en-US" sz="3600" dirty="0">
                <a:solidFill>
                  <a:srgbClr val="FFFFFF"/>
                </a:solidFill>
              </a:rPr>
              <a:t> </a:t>
            </a:r>
            <a:r>
              <a:rPr lang="en-US" sz="3600" dirty="0" smtClean="0">
                <a:solidFill>
                  <a:srgbClr val="FFFFFF"/>
                </a:solidFill>
              </a:rPr>
              <a:t>et </a:t>
            </a:r>
            <a:r>
              <a:rPr lang="en-US" sz="3600" dirty="0" err="1" smtClean="0">
                <a:solidFill>
                  <a:srgbClr val="FFFFFF"/>
                </a:solidFill>
              </a:rPr>
              <a:t>actrice</a:t>
            </a:r>
            <a:r>
              <a:rPr lang="en-US" sz="3600" dirty="0" smtClean="0">
                <a:solidFill>
                  <a:srgbClr val="FFFFFF"/>
                </a:solidFill>
              </a:rPr>
              <a:t>                           de the avengers</a:t>
            </a:r>
            <a:endParaRPr lang="fr-CA" sz="3600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Rectangle 3"/>
          <p:cNvSpPr/>
          <p:nvPr/>
        </p:nvSpPr>
        <p:spPr>
          <a:xfrm>
            <a:off x="320230" y="4269487"/>
            <a:ext cx="270118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Chris Evans</a:t>
            </a:r>
            <a:endParaRPr lang="en-US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29128"/>
            <a:ext cx="2715252" cy="3103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1129128"/>
            <a:ext cx="3981450" cy="3105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4343400" y="4201227"/>
            <a:ext cx="388234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Chris </a:t>
            </a:r>
            <a:r>
              <a:rPr lang="en-US" sz="40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Hemsworth</a:t>
            </a:r>
            <a:endParaRPr lang="en-US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28648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 sz="4000" dirty="0">
                <a:solidFill>
                  <a:srgbClr val="FFFFFF"/>
                </a:solidFill>
              </a:rPr>
              <a:t>Autre acteur et actrice                           de the </a:t>
            </a:r>
            <a:r>
              <a:rPr lang="fr-CA" sz="4000" dirty="0" err="1">
                <a:solidFill>
                  <a:srgbClr val="FFFFFF"/>
                </a:solidFill>
              </a:rPr>
              <a:t>avengers</a:t>
            </a:r>
            <a:endParaRPr lang="fr-CA" sz="4000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CA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196722"/>
            <a:ext cx="3657600" cy="4858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485181" y="5934670"/>
            <a:ext cx="57164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Scarlett Johansson</a:t>
            </a:r>
            <a:endParaRPr 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76759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>
                <a:solidFill>
                  <a:srgbClr val="FFFFFF"/>
                </a:solidFill>
              </a:rPr>
              <a:t>Les </a:t>
            </a:r>
            <a:r>
              <a:rPr lang="en-US" sz="5400" dirty="0" err="1" smtClean="0">
                <a:solidFill>
                  <a:srgbClr val="FFFFFF"/>
                </a:solidFill>
              </a:rPr>
              <a:t>effets</a:t>
            </a:r>
            <a:r>
              <a:rPr lang="en-US" sz="5400" dirty="0" smtClean="0">
                <a:solidFill>
                  <a:srgbClr val="FFFFFF"/>
                </a:solidFill>
              </a:rPr>
              <a:t> </a:t>
            </a:r>
            <a:r>
              <a:rPr lang="en-US" sz="5400" dirty="0" err="1" smtClean="0">
                <a:solidFill>
                  <a:srgbClr val="FFFFFF"/>
                </a:solidFill>
              </a:rPr>
              <a:t>spéciaux</a:t>
            </a:r>
            <a:endParaRPr lang="fr-CA" sz="5400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FFFFFF"/>
                </a:solidFill>
              </a:rPr>
              <a:t>   Il y a beaucoup de </a:t>
            </a:r>
            <a:r>
              <a:rPr lang="en-US" sz="3600" dirty="0" err="1" smtClean="0">
                <a:solidFill>
                  <a:srgbClr val="FFFFFF"/>
                </a:solidFill>
              </a:rPr>
              <a:t>effets</a:t>
            </a:r>
            <a:r>
              <a:rPr lang="en-US" sz="3600" dirty="0" smtClean="0">
                <a:solidFill>
                  <a:srgbClr val="FFFFFF"/>
                </a:solidFill>
              </a:rPr>
              <a:t> </a:t>
            </a:r>
            <a:r>
              <a:rPr lang="en-US" sz="3600" dirty="0" err="1" smtClean="0">
                <a:solidFill>
                  <a:srgbClr val="FFFFFF"/>
                </a:solidFill>
              </a:rPr>
              <a:t>spéciaux</a:t>
            </a:r>
            <a:r>
              <a:rPr lang="en-US" sz="3600" dirty="0" smtClean="0">
                <a:solidFill>
                  <a:srgbClr val="FFFFFF"/>
                </a:solidFill>
              </a:rPr>
              <a:t> </a:t>
            </a:r>
            <a:r>
              <a:rPr lang="en-US" sz="3600" dirty="0" err="1" smtClean="0">
                <a:solidFill>
                  <a:srgbClr val="FFFFFF"/>
                </a:solidFill>
              </a:rPr>
              <a:t>dans</a:t>
            </a:r>
            <a:r>
              <a:rPr lang="en-US" sz="3600" dirty="0" smtClean="0">
                <a:solidFill>
                  <a:srgbClr val="FFFFFF"/>
                </a:solidFill>
              </a:rPr>
              <a:t> “The Avengers”. </a:t>
            </a:r>
            <a:r>
              <a:rPr lang="fr-CA" sz="3600" dirty="0">
                <a:solidFill>
                  <a:srgbClr val="FFFFFF"/>
                </a:solidFill>
              </a:rPr>
              <a:t>Un </a:t>
            </a:r>
            <a:r>
              <a:rPr lang="fr-CA" sz="3600" dirty="0" err="1">
                <a:solidFill>
                  <a:srgbClr val="FFFFFF"/>
                </a:solidFill>
              </a:rPr>
              <a:t>example</a:t>
            </a:r>
            <a:r>
              <a:rPr lang="fr-CA" sz="3600" dirty="0">
                <a:solidFill>
                  <a:srgbClr val="FFFFFF"/>
                </a:solidFill>
              </a:rPr>
              <a:t> de les effets spéciaux est les explosions. </a:t>
            </a:r>
          </a:p>
          <a:p>
            <a:endParaRPr lang="fr-CA" sz="4400" dirty="0">
              <a:solidFill>
                <a:srgbClr val="FFFFFF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199" y="3429000"/>
            <a:ext cx="6029325" cy="318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174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897" y="365760"/>
            <a:ext cx="8703303" cy="548640"/>
          </a:xfrm>
        </p:spPr>
        <p:txBody>
          <a:bodyPr/>
          <a:lstStyle/>
          <a:p>
            <a:r>
              <a:rPr lang="en-US" sz="4400" dirty="0" smtClean="0">
                <a:solidFill>
                  <a:srgbClr val="FFFFFF"/>
                </a:solidFill>
              </a:rPr>
              <a:t>Les </a:t>
            </a:r>
            <a:r>
              <a:rPr lang="en-US" sz="4400" dirty="0" err="1" smtClean="0">
                <a:solidFill>
                  <a:srgbClr val="FFFFFF"/>
                </a:solidFill>
              </a:rPr>
              <a:t>effets</a:t>
            </a:r>
            <a:r>
              <a:rPr lang="en-US" sz="4400" dirty="0" smtClean="0">
                <a:solidFill>
                  <a:srgbClr val="FFFFFF"/>
                </a:solidFill>
              </a:rPr>
              <a:t> </a:t>
            </a:r>
            <a:r>
              <a:rPr lang="en-US" sz="4400" dirty="0" err="1" smtClean="0">
                <a:solidFill>
                  <a:srgbClr val="FFFFFF"/>
                </a:solidFill>
              </a:rPr>
              <a:t>Spéciaux</a:t>
            </a:r>
            <a:r>
              <a:rPr lang="en-US" sz="4400" dirty="0" smtClean="0">
                <a:solidFill>
                  <a:srgbClr val="FFFFFF"/>
                </a:solidFill>
              </a:rPr>
              <a:t> de le hulk</a:t>
            </a:r>
            <a:endParaRPr lang="fr-CA" sz="4400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7035800"/>
            <a:ext cx="7520940" cy="3579849"/>
          </a:xfrm>
        </p:spPr>
        <p:txBody>
          <a:bodyPr/>
          <a:lstStyle/>
          <a:p>
            <a:endParaRPr lang="fr-CA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97" y="990600"/>
            <a:ext cx="4975225" cy="459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9608" y="1812925"/>
            <a:ext cx="4245280" cy="295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3361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65760"/>
            <a:ext cx="8534400" cy="548640"/>
          </a:xfrm>
        </p:spPr>
        <p:txBody>
          <a:bodyPr/>
          <a:lstStyle/>
          <a:p>
            <a:r>
              <a:rPr lang="fr-CA" sz="4400" dirty="0">
                <a:solidFill>
                  <a:srgbClr val="FFFFFF"/>
                </a:solidFill>
              </a:rPr>
              <a:t>Les effets Spéciaux de le </a:t>
            </a:r>
            <a:r>
              <a:rPr lang="fr-CA" sz="4400" dirty="0" err="1">
                <a:solidFill>
                  <a:srgbClr val="FFFFFF"/>
                </a:solidFill>
              </a:rPr>
              <a:t>hulk</a:t>
            </a:r>
            <a:endParaRPr lang="fr-CA" sz="4400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00200"/>
            <a:ext cx="7520940" cy="3579849"/>
          </a:xfrm>
        </p:spPr>
        <p:txBody>
          <a:bodyPr/>
          <a:lstStyle/>
          <a:p>
            <a:r>
              <a:rPr lang="fr-CA" sz="3200" dirty="0">
                <a:hlinkClick r:id="rId2"/>
              </a:rPr>
              <a:t>http://</a:t>
            </a:r>
            <a:r>
              <a:rPr lang="fr-CA" sz="3200" dirty="0" smtClean="0">
                <a:hlinkClick r:id="rId2"/>
              </a:rPr>
              <a:t>www.youtube.com/watch?v=EwK9Zjy9h3Q</a:t>
            </a:r>
            <a:endParaRPr lang="fr-CA" sz="3200" dirty="0" smtClean="0"/>
          </a:p>
          <a:p>
            <a:endParaRPr lang="fr-CA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9780" y="3429000"/>
            <a:ext cx="5429250" cy="271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049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>
                <a:solidFill>
                  <a:srgbClr val="FFFFFF"/>
                </a:solidFill>
              </a:rPr>
              <a:t>Les public </a:t>
            </a:r>
            <a:r>
              <a:rPr lang="en-US" sz="5400" dirty="0" err="1" smtClean="0">
                <a:solidFill>
                  <a:srgbClr val="FFFFFF"/>
                </a:solidFill>
              </a:rPr>
              <a:t>cible</a:t>
            </a:r>
            <a:endParaRPr lang="fr-CA" sz="5400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FFFFFF"/>
                </a:solidFill>
              </a:rPr>
              <a:t>Les public </a:t>
            </a:r>
            <a:r>
              <a:rPr lang="en-US" sz="3600" dirty="0" err="1" smtClean="0">
                <a:solidFill>
                  <a:srgbClr val="FFFFFF"/>
                </a:solidFill>
              </a:rPr>
              <a:t>cible</a:t>
            </a:r>
            <a:r>
              <a:rPr lang="en-US" sz="3600" dirty="0" smtClean="0">
                <a:solidFill>
                  <a:srgbClr val="FFFFFF"/>
                </a:solidFill>
              </a:rPr>
              <a:t> de “The Avengers “ </a:t>
            </a:r>
            <a:r>
              <a:rPr lang="en-US" sz="3600" dirty="0" err="1" smtClean="0">
                <a:solidFill>
                  <a:srgbClr val="FFFFFF"/>
                </a:solidFill>
              </a:rPr>
              <a:t>est</a:t>
            </a:r>
            <a:r>
              <a:rPr lang="en-US" sz="3600" dirty="0" smtClean="0">
                <a:solidFill>
                  <a:srgbClr val="FFFFFF"/>
                </a:solidFill>
              </a:rPr>
              <a:t>  les  </a:t>
            </a:r>
            <a:r>
              <a:rPr lang="en-US" sz="3600" dirty="0" err="1" smtClean="0">
                <a:solidFill>
                  <a:srgbClr val="FFFFFF"/>
                </a:solidFill>
              </a:rPr>
              <a:t>ados</a:t>
            </a:r>
            <a:r>
              <a:rPr lang="en-US" sz="3600" dirty="0" smtClean="0">
                <a:solidFill>
                  <a:srgbClr val="FFFFFF"/>
                </a:solidFill>
              </a:rPr>
              <a:t> et les </a:t>
            </a:r>
            <a:r>
              <a:rPr lang="en-US" sz="3600" dirty="0" err="1" smtClean="0">
                <a:solidFill>
                  <a:srgbClr val="FFFFFF"/>
                </a:solidFill>
              </a:rPr>
              <a:t>adultes</a:t>
            </a:r>
            <a:r>
              <a:rPr lang="en-US" sz="3600" dirty="0" smtClean="0">
                <a:solidFill>
                  <a:srgbClr val="FFFFFF"/>
                </a:solidFill>
              </a:rPr>
              <a:t> </a:t>
            </a:r>
            <a:r>
              <a:rPr lang="en-US" sz="3600" dirty="0" err="1" smtClean="0">
                <a:solidFill>
                  <a:srgbClr val="FFFFFF"/>
                </a:solidFill>
              </a:rPr>
              <a:t>parce</a:t>
            </a:r>
            <a:r>
              <a:rPr lang="en-US" sz="3600" dirty="0" smtClean="0">
                <a:solidFill>
                  <a:srgbClr val="FFFFFF"/>
                </a:solidFill>
              </a:rPr>
              <a:t> </a:t>
            </a:r>
            <a:r>
              <a:rPr lang="en-US" sz="3600" dirty="0" err="1" smtClean="0">
                <a:solidFill>
                  <a:srgbClr val="FFFFFF"/>
                </a:solidFill>
              </a:rPr>
              <a:t>ils</a:t>
            </a:r>
            <a:r>
              <a:rPr lang="en-US" sz="3600" dirty="0" smtClean="0">
                <a:solidFill>
                  <a:srgbClr val="FFFFFF"/>
                </a:solidFill>
              </a:rPr>
              <a:t> </a:t>
            </a:r>
            <a:r>
              <a:rPr lang="en-US" sz="3600" dirty="0" err="1" smtClean="0">
                <a:solidFill>
                  <a:srgbClr val="FFFFFF"/>
                </a:solidFill>
              </a:rPr>
              <a:t>aime</a:t>
            </a:r>
            <a:r>
              <a:rPr lang="en-US" sz="3600" dirty="0" smtClean="0">
                <a:solidFill>
                  <a:srgbClr val="FFFFFF"/>
                </a:solidFill>
              </a:rPr>
              <a:t> </a:t>
            </a:r>
            <a:r>
              <a:rPr lang="en-US" sz="3600" dirty="0" err="1" smtClean="0">
                <a:solidFill>
                  <a:srgbClr val="FFFFFF"/>
                </a:solidFill>
              </a:rPr>
              <a:t>l’actions</a:t>
            </a:r>
            <a:r>
              <a:rPr lang="en-US" sz="3600" dirty="0" smtClean="0">
                <a:solidFill>
                  <a:srgbClr val="FFFFFF"/>
                </a:solidFill>
              </a:rPr>
              <a:t>.</a:t>
            </a:r>
            <a:endParaRPr lang="fr-CA" sz="3600" dirty="0">
              <a:solidFill>
                <a:srgbClr val="FFFFFF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9558" y="2743200"/>
            <a:ext cx="51816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7524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Custom 13">
      <a:dk1>
        <a:sysClr val="windowText" lastClr="000000"/>
      </a:dk1>
      <a:lt1>
        <a:srgbClr val="004376"/>
      </a:lt1>
      <a:dk2>
        <a:srgbClr val="465E9C"/>
      </a:dk2>
      <a:lt2>
        <a:srgbClr val="CCDDEA"/>
      </a:lt2>
      <a:accent1>
        <a:srgbClr val="FDA023"/>
      </a:accent1>
      <a:accent2>
        <a:srgbClr val="008000"/>
      </a:accent2>
      <a:accent3>
        <a:srgbClr val="000000"/>
      </a:accent3>
      <a:accent4>
        <a:srgbClr val="64A73B"/>
      </a:accent4>
      <a:accent5>
        <a:srgbClr val="EB5605"/>
      </a:accent5>
      <a:accent6>
        <a:srgbClr val="B9CA1A"/>
      </a:accent6>
      <a:hlink>
        <a:srgbClr val="FFFF00"/>
      </a:hlink>
      <a:folHlink>
        <a:srgbClr val="ED7D27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1492</TotalTime>
  <Words>268</Words>
  <Application>Microsoft Office PowerPoint</Application>
  <PresentationFormat>On-screen Show (4:3)</PresentationFormat>
  <Paragraphs>37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Angles</vt:lpstr>
      <vt:lpstr>PowerPoint Presentation</vt:lpstr>
      <vt:lpstr>Le style de film</vt:lpstr>
      <vt:lpstr>Les acteurs/actrices</vt:lpstr>
      <vt:lpstr>Autre acteur et actrice                           de the avengers</vt:lpstr>
      <vt:lpstr>Autre acteur et actrice                           de the avengers</vt:lpstr>
      <vt:lpstr>Les effets spéciaux</vt:lpstr>
      <vt:lpstr>Les effets Spéciaux de le hulk</vt:lpstr>
      <vt:lpstr>Les effets Spéciaux de le hulk</vt:lpstr>
      <vt:lpstr>Les public cible</vt:lpstr>
      <vt:lpstr>Description du film</vt:lpstr>
      <vt:lpstr>évaluation</vt:lpstr>
      <vt:lpstr>Faits intéressants</vt:lpstr>
      <vt:lpstr>Commericialisation</vt:lpstr>
      <vt:lpstr>Commericialisation</vt:lpstr>
    </vt:vector>
  </TitlesOfParts>
  <Company>ED18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Carroll, Brock</dc:creator>
  <cp:lastModifiedBy>Carroll, Brock</cp:lastModifiedBy>
  <cp:revision>16</cp:revision>
  <dcterms:created xsi:type="dcterms:W3CDTF">2012-10-31T13:27:17Z</dcterms:created>
  <dcterms:modified xsi:type="dcterms:W3CDTF">2012-11-02T13:35:38Z</dcterms:modified>
</cp:coreProperties>
</file>